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350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851-16C9-4E0F-9957-68A89E9A1BCD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C899-81A7-48DB-B317-7999BE5850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851-16C9-4E0F-9957-68A89E9A1BCD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C899-81A7-48DB-B317-7999BE5850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851-16C9-4E0F-9957-68A89E9A1BCD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C899-81A7-48DB-B317-7999BE5850BC}" type="slidenum">
              <a:rPr lang="fr-FR" smtClean="0"/>
              <a:t>‹N°›</a:t>
            </a:fld>
            <a:endParaRPr lang="fr-F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851-16C9-4E0F-9957-68A89E9A1BCD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C899-81A7-48DB-B317-7999BE5850B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851-16C9-4E0F-9957-68A89E9A1BCD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C899-81A7-48DB-B317-7999BE5850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851-16C9-4E0F-9957-68A89E9A1BCD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C899-81A7-48DB-B317-7999BE5850BC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851-16C9-4E0F-9957-68A89E9A1BCD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C899-81A7-48DB-B317-7999BE5850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851-16C9-4E0F-9957-68A89E9A1BCD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C899-81A7-48DB-B317-7999BE5850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851-16C9-4E0F-9957-68A89E9A1BCD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C899-81A7-48DB-B317-7999BE5850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851-16C9-4E0F-9957-68A89E9A1BCD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C899-81A7-48DB-B317-7999BE5850BC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851-16C9-4E0F-9957-68A89E9A1BCD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C899-81A7-48DB-B317-7999BE5850BC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F923851-16C9-4E0F-9957-68A89E9A1BCD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4C4C899-81A7-48DB-B317-7999BE5850BC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792088"/>
          </a:xfrm>
        </p:spPr>
        <p:txBody>
          <a:bodyPr>
            <a:noAutofit/>
          </a:bodyPr>
          <a:lstStyle/>
          <a:p>
            <a:r>
              <a:rPr lang="fr-FR" sz="4800" dirty="0" smtClean="0"/>
              <a:t>A.S.S.N.</a:t>
            </a:r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7504" y="3356992"/>
            <a:ext cx="8856984" cy="1152128"/>
          </a:xfrm>
        </p:spPr>
        <p:txBody>
          <a:bodyPr>
            <a:noAutofit/>
          </a:bodyPr>
          <a:lstStyle/>
          <a:p>
            <a:r>
              <a:rPr lang="fr-FR" sz="2800" dirty="0" smtClean="0"/>
              <a:t>Savoir identifier les environnements et les circonstances pour lesquels la maîtrise du savoir-nager est adaptée.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6205374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/>
              <a:t>D’après le BO n°30 du 23 juillet 2015  - Attestation Scolaire Savoir-Nager</a:t>
            </a:r>
            <a:endParaRPr lang="fr-FR" sz="2000" dirty="0"/>
          </a:p>
        </p:txBody>
      </p:sp>
      <p:sp>
        <p:nvSpPr>
          <p:cNvPr id="5" name="Rectangle 4"/>
          <p:cNvSpPr/>
          <p:nvPr/>
        </p:nvSpPr>
        <p:spPr>
          <a:xfrm>
            <a:off x="2286000" y="242393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800" dirty="0" smtClean="0"/>
              <a:t>Connaissances et attitudes</a:t>
            </a:r>
            <a:endParaRPr lang="fr-FR" sz="2800" dirty="0"/>
          </a:p>
        </p:txBody>
      </p:sp>
      <p:pic>
        <p:nvPicPr>
          <p:cNvPr id="1026" name="Image 2" descr="Description : dsden_77_ve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628650"/>
            <a:ext cx="1524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03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Identifier les espaces adaptés : savoir où nager en </a:t>
            </a:r>
            <a:r>
              <a:rPr lang="fr-FR" dirty="0" smtClean="0"/>
              <a:t>sécurité.</a:t>
            </a:r>
            <a:endParaRPr lang="fr-FR" dirty="0"/>
          </a:p>
        </p:txBody>
      </p:sp>
      <p:pic>
        <p:nvPicPr>
          <p:cNvPr id="1026" name="Picture 2" descr="C:\Users\IA77\Documents\CPC EPS\Dossiers\CPC EPS\PISCINE\TESTS NATATION\ASSN\images\identifier environnement\1514431655_ID7741230_web-eau_131932_H3VRUG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54" y="1553018"/>
            <a:ext cx="3115233" cy="207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A77\Documents\CPC EPS\Dossiers\CPC EPS\PISCINE\TESTS NATATION\ASSN\images\identifier environnement\courants dangereu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487" y="2477472"/>
            <a:ext cx="2298106" cy="335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A77\Documents\CPC EPS\Dossiers\CPC EPS\PISCINE\TESTS NATATION\ASSN\images\identifier environnement\photo-d-illustration-848229-460x30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5" r="16904"/>
          <a:stretch/>
        </p:blipFill>
        <p:spPr bwMode="auto">
          <a:xfrm>
            <a:off x="612277" y="3773537"/>
            <a:ext cx="2683185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IA77\Documents\CPC EPS\Dossiers\CPC EPS\PISCINE\TESTS NATATION\ASSN\images\identifier environnement\vent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2" r="12337"/>
          <a:stretch/>
        </p:blipFill>
        <p:spPr bwMode="auto">
          <a:xfrm>
            <a:off x="6445655" y="3634492"/>
            <a:ext cx="2131142" cy="24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60908" y="6161241"/>
            <a:ext cx="7632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Voici les risques météorologiques et physiques auxquels tu peux être confronté lors d’activités aquatiques.</a:t>
            </a:r>
            <a:endParaRPr lang="fr-FR" sz="2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96254" y="2745317"/>
            <a:ext cx="3115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Interdiction de plonger car les baigneurs ont pied.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672229" y="2507664"/>
            <a:ext cx="1833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Interdiction de nager car il y a des courants marins.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12277" y="4343333"/>
            <a:ext cx="268318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FF00"/>
                </a:solidFill>
              </a:rPr>
              <a:t>Interdiction de se baigner car il y a des </a:t>
            </a:r>
            <a:r>
              <a:rPr lang="fr-FR" sz="2000" b="1" dirty="0" err="1" smtClean="0">
                <a:solidFill>
                  <a:srgbClr val="FFFF00"/>
                </a:solidFill>
              </a:rPr>
              <a:t>baïnes</a:t>
            </a:r>
            <a:r>
              <a:rPr lang="fr-FR" sz="2000" b="1" dirty="0" smtClean="0">
                <a:solidFill>
                  <a:srgbClr val="FFFF00"/>
                </a:solidFill>
              </a:rPr>
              <a:t> </a:t>
            </a:r>
            <a:r>
              <a:rPr lang="fr-FR" sz="1600" b="1" dirty="0" smtClean="0">
                <a:solidFill>
                  <a:srgbClr val="FFFF00"/>
                </a:solidFill>
              </a:rPr>
              <a:t>(bancs de sable avec courants marins vers le large)</a:t>
            </a:r>
            <a:endParaRPr lang="fr-FR" sz="1600" b="1" dirty="0">
              <a:solidFill>
                <a:srgbClr val="FFFF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513664" y="3896102"/>
            <a:ext cx="19951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Vent violent, navigation déconseillée et baignade sans matelas gonflables</a:t>
            </a:r>
            <a:endParaRPr lang="fr-FR" sz="2000" b="1" dirty="0"/>
          </a:p>
        </p:txBody>
      </p:sp>
      <p:pic>
        <p:nvPicPr>
          <p:cNvPr id="1031" name="Picture 7" descr="C:\Users\IA77\Documents\CPC EPS\Dossiers\CPC EPS\PISCINE\TESTS NATATION\ASSN\images\identifier environnement\536918-un-panneau-baignade-interdite-au-bord-d-une-plage-de-l-ile-de-la-reuni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15515"/>
            <a:ext cx="2996685" cy="199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5864756" y="2083597"/>
            <a:ext cx="2824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Interdiction de nager car c’est une zone de navigation</a:t>
            </a:r>
            <a:endParaRPr lang="fr-F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4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Identifier les espaces </a:t>
            </a:r>
            <a:r>
              <a:rPr lang="fr-FR" dirty="0" smtClean="0"/>
              <a:t>adaptés : savoir où nager en sécurité.  (2)</a:t>
            </a:r>
            <a:endParaRPr lang="fr-FR" dirty="0"/>
          </a:p>
        </p:txBody>
      </p:sp>
      <p:pic>
        <p:nvPicPr>
          <p:cNvPr id="2050" name="Picture 2" descr="C:\Users\IA77\Documents\CPC EPS\Dossiers\CPC EPS\PISCINE\TESTS NATATION\ASSN\images\identifier environnement\La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" y="2060848"/>
            <a:ext cx="305519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A77\Documents\CPC EPS\Dossiers\CPC EPS\PISCINE\TESTS NATATION\ASSN\images\identifier environnement\rafting-riviere-rouge-quebec-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222" y="2099803"/>
            <a:ext cx="2940366" cy="196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IA77\Documents\CPC EPS\Dossiers\CPC EPS\PISCINE\TESTS NATATION\ASSN\images\identifier environnement\riviè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82" y="4600679"/>
            <a:ext cx="388843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IA77\Documents\CPC EPS\Dossiers\CPC EPS\PISCINE\TESTS NATATION\ASSN\images\identifier environnement\pecheur_19-8039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74"/>
          <a:stretch/>
        </p:blipFill>
        <p:spPr bwMode="auto">
          <a:xfrm>
            <a:off x="3401759" y="1947962"/>
            <a:ext cx="2635613" cy="226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493423" y="4608774"/>
            <a:ext cx="4655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Je peux nager en sécurité dans ces quatre espaces si :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295235" y="2099803"/>
            <a:ext cx="3055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Au bord d’un lac ou sur une base de loisirs, j’ai pied.</a:t>
            </a:r>
            <a:endParaRPr lang="fr-FR" sz="24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3667346" y="1849297"/>
            <a:ext cx="217212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smtClean="0">
                <a:solidFill>
                  <a:schemeClr val="bg1"/>
                </a:solidFill>
              </a:rPr>
              <a:t>Au bord de la rivière, je nage hors de portée de la ligne de pêche et j’ai des chaussures adaptées.</a:t>
            </a:r>
            <a:endParaRPr lang="fr-FR" sz="2200" b="1" dirty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097222" y="2125519"/>
            <a:ext cx="29036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En rivière d’altitude, j’ai l’équipement adapté pour pratiquer la nage en eaux vives.</a:t>
            </a:r>
            <a:endParaRPr lang="fr-FR" sz="2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85748" y="4749348"/>
            <a:ext cx="3878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Au bord de la rivière, j’ai pied et je fais attention au courant.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80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6467" y="18864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fr-FR" dirty="0"/>
              <a:t>Identifier les espaces adaptés : savoir où nager en </a:t>
            </a:r>
            <a:r>
              <a:rPr lang="fr-FR" dirty="0" smtClean="0"/>
              <a:t>sécurité. (3)</a:t>
            </a:r>
            <a:endParaRPr lang="fr-FR" dirty="0"/>
          </a:p>
        </p:txBody>
      </p:sp>
      <p:pic>
        <p:nvPicPr>
          <p:cNvPr id="4" name="Picture 3" descr="C:\Users\IA77\Documents\CPC EPS\Dossiers\CPC EPS\PISCINE\TESTS NATATION\ASSN\images\identifier environnement\mer agité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46" y="2006009"/>
            <a:ext cx="2556713" cy="191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IA77\Documents\CPC EPS\Dossiers\CPC EPS\PISCINE\TESTS NATATION\ASSN\images\identifier environnement\vag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76" y="1988420"/>
            <a:ext cx="2558142" cy="191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IA77\Documents\CPC EPS\Dossiers\CPC EPS\PISCINE\TESTS NATATION\ASSN\images\identifier environnement\10780703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8"/>
          <a:stretch/>
        </p:blipFill>
        <p:spPr bwMode="auto">
          <a:xfrm>
            <a:off x="5981908" y="2023180"/>
            <a:ext cx="2720223" cy="188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341318" y="4293096"/>
            <a:ext cx="44644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Pour nager en sécurité, je dois vérifier que les conditions de baignade sont réunies.</a:t>
            </a:r>
            <a:endParaRPr lang="fr-FR" sz="2800" dirty="0"/>
          </a:p>
        </p:txBody>
      </p:sp>
      <p:pic>
        <p:nvPicPr>
          <p:cNvPr id="3074" name="Picture 2" descr="C:\Users\IA77\Documents\CPC EPS\Dossiers\CPC EPS\PISCINE\TESTS NATATION\ASSN\images\identifier environnement\52f3ac3322c3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13" y="4058457"/>
            <a:ext cx="383474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3145409" y="2079994"/>
            <a:ext cx="24581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La baignade peut être dangereuse ou déconseillée (drapeau orange)</a:t>
            </a:r>
            <a:endParaRPr lang="fr-FR" sz="20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6112930" y="2079994"/>
            <a:ext cx="24581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La baignade est interdite 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(drapeau rouge)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41503" y="2079993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La baignade est autorisée 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(couleur de drapeau vert)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56665" y="4077072"/>
            <a:ext cx="3528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La baignade est sécurisée car l’espace est délimité (piscine naturelle en eau douce)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19" name="il_fi" descr="Afficher l'image d'origine"/>
          <p:cNvPicPr/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33" t="30333" r="5000" b="31000"/>
          <a:stretch/>
        </p:blipFill>
        <p:spPr bwMode="auto">
          <a:xfrm>
            <a:off x="7956376" y="3219142"/>
            <a:ext cx="711056" cy="689373"/>
          </a:xfrm>
          <a:prstGeom prst="rect">
            <a:avLst/>
          </a:prstGeom>
          <a:solidFill>
            <a:schemeClr val="accent1">
              <a:alpha val="1700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il_fi" descr="Afficher l'image d'origine"/>
          <p:cNvPicPr/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1" t="28329" r="35665" b="30924"/>
          <a:stretch/>
        </p:blipFill>
        <p:spPr bwMode="auto">
          <a:xfrm>
            <a:off x="5082928" y="3219142"/>
            <a:ext cx="658931" cy="687232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il_fi" descr="Afficher l'image d'origine"/>
          <p:cNvPicPr/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" t="30333" r="65332" b="28920"/>
          <a:stretch/>
        </p:blipFill>
        <p:spPr bwMode="auto">
          <a:xfrm>
            <a:off x="2235633" y="3236312"/>
            <a:ext cx="666031" cy="687232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259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72252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Connaitre des activités sportives ou récréatives qui nécessitent une maitrise du savoir nager.</a:t>
            </a:r>
            <a:endParaRPr lang="fr-FR" dirty="0"/>
          </a:p>
        </p:txBody>
      </p:sp>
      <p:pic>
        <p:nvPicPr>
          <p:cNvPr id="4098" name="Picture 2" descr="C:\Users\IA77\Documents\CPC EPS\Dossiers\CPC EPS\PISCINE\TESTS NATATION\ASSN\images\Règles sécurité\act_peda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28" y="1945013"/>
            <a:ext cx="2660141" cy="177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IA77\Documents\CPC EPS\Dossiers\CPC EPS\PISCINE\TESTS NATATION\ASSN\images\Règles sécurité\07a386107d_bateau_CG94_photos-Flickr_nc_nd_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07"/>
          <a:stretch/>
        </p:blipFill>
        <p:spPr bwMode="auto">
          <a:xfrm>
            <a:off x="709681" y="4328293"/>
            <a:ext cx="2376263" cy="196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345070" y="4572126"/>
            <a:ext cx="53472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Voici 3 types d’activités aquatiques ou nautiques pour lesquelles il est préférable de savoir nager.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2381865" y="2079489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Pédalo</a:t>
            </a:r>
            <a:endParaRPr lang="fr-FR" sz="32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115061" y="4005064"/>
            <a:ext cx="2419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Embarcation à moteur</a:t>
            </a:r>
            <a:endParaRPr lang="fr-FR" sz="3200" b="1" dirty="0"/>
          </a:p>
        </p:txBody>
      </p:sp>
      <p:pic>
        <p:nvPicPr>
          <p:cNvPr id="15" name="Picture 3" descr="C:\Users\IA77\Documents\CPC EPS\Dossiers\CPC EPS\PISCINE\TESTS NATATION\ASSN\images\Règles sécurité\e5491b46e2cf519a1941abc0ebbe92e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23318"/>
            <a:ext cx="3400274" cy="225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3851920" y="3251075"/>
            <a:ext cx="2419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Centre aquatique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335993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27474" y="188640"/>
            <a:ext cx="8649902" cy="1578504"/>
          </a:xfrm>
        </p:spPr>
        <p:txBody>
          <a:bodyPr>
            <a:normAutofit fontScale="90000"/>
          </a:bodyPr>
          <a:lstStyle/>
          <a:p>
            <a:r>
              <a:rPr lang="fr-FR" dirty="0"/>
              <a:t>Connaitre des activités sportives ou récréatives qui nécessitent une maitrise du savoir </a:t>
            </a:r>
            <a:r>
              <a:rPr lang="fr-FR" dirty="0" smtClean="0"/>
              <a:t>nager. (2)</a:t>
            </a:r>
            <a:endParaRPr lang="fr-FR" dirty="0"/>
          </a:p>
        </p:txBody>
      </p:sp>
      <p:pic>
        <p:nvPicPr>
          <p:cNvPr id="5122" name="Picture 2" descr="C:\Users\IA77\Documents\CPC EPS\Dossiers\CPC EPS\PISCINE\TESTS NATATION\ASSN\images\Règles sécurité\43b836bebf500e37ba8cf3599574e3d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95" y="4598573"/>
            <a:ext cx="2533650" cy="163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IA77\Documents\CPC EPS\Dossiers\CPC EPS\PISCINE\TESTS NATATION\ASSN\images\Règles sécurité\colonie-d-enfants-en-Paddl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3" r="7841"/>
          <a:stretch/>
        </p:blipFill>
        <p:spPr bwMode="auto">
          <a:xfrm>
            <a:off x="4806577" y="2334922"/>
            <a:ext cx="1880391" cy="171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IA77\Documents\CPC EPS\Dossiers\CPC EPS\PISCINE\TESTS NATATION\ASSN\images\Règles sécurité\P101077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6" r="28841"/>
          <a:stretch/>
        </p:blipFill>
        <p:spPr bwMode="auto">
          <a:xfrm>
            <a:off x="387230" y="2428644"/>
            <a:ext cx="1895543" cy="181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395159" y="5015394"/>
            <a:ext cx="5596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Les compétences obligatoires du savoir nager pour pratiquer ces activités sont les suivantes :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456289" y="1593648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Planche à voile</a:t>
            </a:r>
            <a:endParaRPr lang="fr-FR" sz="28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2973554" y="242864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chemeClr val="bg1"/>
                </a:solidFill>
              </a:rPr>
              <a:t>Paddle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347864" y="4136133"/>
            <a:ext cx="5596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Entrer dans l’eau en chute arrière.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395159" y="4814861"/>
            <a:ext cx="5596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Se déplacer 2 x 15 m en position ventrale ou dorsale.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350882" y="5486203"/>
            <a:ext cx="5596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Faire du </a:t>
            </a:r>
            <a:r>
              <a:rPr lang="fr-FR" sz="2400" b="1" dirty="0" smtClean="0">
                <a:solidFill>
                  <a:srgbClr val="FF0000"/>
                </a:solidFill>
              </a:rPr>
              <a:t>surplace vertical et dorsal.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373020" y="5800224"/>
            <a:ext cx="5596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Se retourner sur le ventre pour franchir à nouveau </a:t>
            </a:r>
            <a:r>
              <a:rPr lang="fr-FR" sz="2400" b="1" dirty="0" smtClean="0">
                <a:solidFill>
                  <a:srgbClr val="FF0000"/>
                </a:solidFill>
              </a:rPr>
              <a:t>l’obstacle.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350882" y="4502770"/>
            <a:ext cx="564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Passer sous un </a:t>
            </a:r>
            <a:r>
              <a:rPr lang="fr-FR" sz="2400" b="1" dirty="0" err="1" smtClean="0">
                <a:solidFill>
                  <a:srgbClr val="FF0000"/>
                </a:solidFill>
              </a:rPr>
              <a:t>obstable</a:t>
            </a:r>
            <a:r>
              <a:rPr lang="fr-FR" sz="2400" b="1" dirty="0" smtClean="0">
                <a:solidFill>
                  <a:srgbClr val="FF0000"/>
                </a:solidFill>
              </a:rPr>
              <a:t> de 1 m 50.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454631" y="4426582"/>
            <a:ext cx="3185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En voici 5 autres.</a:t>
            </a:r>
            <a:endParaRPr lang="fr-FR" sz="3200" dirty="0"/>
          </a:p>
        </p:txBody>
      </p:sp>
      <p:pic>
        <p:nvPicPr>
          <p:cNvPr id="20" name="Picture 4" descr="C:\Users\IA77\Documents\CPC EPS\Dossiers\CPC EPS\PISCINE\TESTS NATATION\ASSN\images\Règles sécurité\etablissement_889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0" r="-5057"/>
          <a:stretch/>
        </p:blipFill>
        <p:spPr bwMode="auto">
          <a:xfrm>
            <a:off x="6848880" y="1967503"/>
            <a:ext cx="227127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:\Users\IA77\Documents\CPC EPS\Dossiers\CPC EPS\PISCINE\TESTS NATATION\ASSN\images\Règles sécurité\optimist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3" r="7284"/>
          <a:stretch/>
        </p:blipFill>
        <p:spPr bwMode="auto">
          <a:xfrm>
            <a:off x="2451137" y="2023264"/>
            <a:ext cx="2129354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3017413" y="3491503"/>
            <a:ext cx="143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Voile</a:t>
            </a:r>
            <a:endParaRPr lang="fr-FR" sz="2800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5014515" y="2425548"/>
            <a:ext cx="143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/>
              <a:t>Paddle</a:t>
            </a:r>
            <a:endParaRPr lang="fr-FR" sz="2800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250799" y="5645858"/>
            <a:ext cx="2533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Bouée tractable</a:t>
            </a:r>
            <a:endParaRPr lang="fr-FR" sz="2800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6548246" y="3522280"/>
            <a:ext cx="25719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/>
              <a:t>Canoé ou kayak</a:t>
            </a:r>
            <a:endParaRPr lang="fr-FR" sz="2600" b="1" dirty="0"/>
          </a:p>
        </p:txBody>
      </p:sp>
    </p:spTree>
    <p:extLst>
      <p:ext uri="{BB962C8B-B14F-4D97-AF65-F5344CB8AC3E}">
        <p14:creationId xmlns:p14="http://schemas.microsoft.com/office/powerpoint/2010/main" val="114245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5" grpId="0"/>
      <p:bldP spid="16" grpId="0"/>
      <p:bldP spid="17" grpId="0"/>
      <p:bldP spid="18" grpId="0"/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287</TotalTime>
  <Words>413</Words>
  <Application>Microsoft Office PowerPoint</Application>
  <PresentationFormat>Affichage à l'écran (4:3)</PresentationFormat>
  <Paragraphs>44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Vagues</vt:lpstr>
      <vt:lpstr>A.S.S.N.</vt:lpstr>
      <vt:lpstr>Identifier les espaces adaptés : savoir où nager en sécurité.</vt:lpstr>
      <vt:lpstr>Identifier les espaces adaptés : savoir où nager en sécurité.  (2)</vt:lpstr>
      <vt:lpstr>Identifier les espaces adaptés : savoir où nager en sécurité. (3)</vt:lpstr>
      <vt:lpstr>Connaitre des activités sportives ou récréatives qui nécessitent une maitrise du savoir nager.</vt:lpstr>
      <vt:lpstr>Connaitre des activités sportives ou récréatives qui nécessitent une maitrise du savoir nager. (2)</vt:lpstr>
    </vt:vector>
  </TitlesOfParts>
  <Company>DSDEN77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A.S.S.N.</dc:title>
  <dc:creator>DSDEN77</dc:creator>
  <cp:lastModifiedBy>lklajnbaum</cp:lastModifiedBy>
  <cp:revision>39</cp:revision>
  <dcterms:created xsi:type="dcterms:W3CDTF">2016-02-15T08:36:32Z</dcterms:created>
  <dcterms:modified xsi:type="dcterms:W3CDTF">2018-06-08T08:59:34Z</dcterms:modified>
</cp:coreProperties>
</file>